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53" r:id="rId2"/>
    <p:sldId id="471" r:id="rId3"/>
    <p:sldId id="472" r:id="rId4"/>
    <p:sldId id="448" r:id="rId5"/>
    <p:sldId id="449" r:id="rId6"/>
    <p:sldId id="450" r:id="rId7"/>
    <p:sldId id="451" r:id="rId8"/>
    <p:sldId id="454" r:id="rId9"/>
    <p:sldId id="455" r:id="rId10"/>
    <p:sldId id="456" r:id="rId11"/>
    <p:sldId id="457" r:id="rId12"/>
    <p:sldId id="460" r:id="rId13"/>
    <p:sldId id="458" r:id="rId14"/>
    <p:sldId id="459" r:id="rId15"/>
    <p:sldId id="461" r:id="rId16"/>
    <p:sldId id="462" r:id="rId17"/>
    <p:sldId id="463" r:id="rId18"/>
    <p:sldId id="465" r:id="rId19"/>
    <p:sldId id="466" r:id="rId20"/>
    <p:sldId id="464" r:id="rId21"/>
    <p:sldId id="467" r:id="rId22"/>
    <p:sldId id="468" r:id="rId23"/>
    <p:sldId id="469" r:id="rId24"/>
    <p:sldId id="470" r:id="rId25"/>
    <p:sldId id="452" r:id="rId26"/>
    <p:sldId id="497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2" r:id="rId35"/>
    <p:sldId id="483" r:id="rId36"/>
    <p:sldId id="485" r:id="rId37"/>
    <p:sldId id="522" r:id="rId38"/>
    <p:sldId id="481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493" r:id="rId47"/>
    <p:sldId id="494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495" r:id="rId57"/>
    <p:sldId id="533" r:id="rId58"/>
    <p:sldId id="506" r:id="rId59"/>
    <p:sldId id="50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7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96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2055003" y="3133534"/>
            <a:ext cx="80820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887BD6-8652-4724-888D-CF345C636019}"/>
              </a:ext>
            </a:extLst>
          </p:cNvPr>
          <p:cNvSpPr/>
          <p:nvPr/>
        </p:nvSpPr>
        <p:spPr>
          <a:xfrm>
            <a:off x="510780" y="416319"/>
            <a:ext cx="580556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Две единицы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53500-EEE8-4B9D-9A63-7CC80B1AB183}"/>
              </a:ext>
            </a:extLst>
          </p:cNvPr>
          <p:cNvSpPr/>
          <p:nvPr/>
        </p:nvSpPr>
        <p:spPr>
          <a:xfrm>
            <a:off x="606949" y="1198819"/>
            <a:ext cx="11105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Посчитать число последовательностей</a:t>
            </a:r>
            <a:r>
              <a:rPr lang="en-US" sz="2400" dirty="0"/>
              <a:t> </a:t>
            </a:r>
            <a:r>
              <a:rPr lang="ru-RU" sz="2400" dirty="0"/>
              <a:t>нулей и единиц длины </a:t>
            </a:r>
            <a:r>
              <a:rPr lang="en-US" sz="2400" b="1" dirty="0"/>
              <a:t>N</a:t>
            </a:r>
            <a:r>
              <a:rPr lang="ru-RU" sz="2400" dirty="0"/>
              <a:t>, в которых не встречаются две идущие подряд единицы.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5B03D0-258F-4CA0-A087-1F9AACE21F5E}"/>
              </a:ext>
            </a:extLst>
          </p:cNvPr>
          <p:cNvSpPr/>
          <p:nvPr/>
        </p:nvSpPr>
        <p:spPr>
          <a:xfrm>
            <a:off x="1583330" y="2640035"/>
            <a:ext cx="7990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K</a:t>
            </a:r>
            <a:r>
              <a:rPr lang="ru-RU" sz="3600" baseline="-25000" dirty="0"/>
              <a:t>1</a:t>
            </a:r>
            <a:r>
              <a:rPr lang="ru-RU" sz="3600" dirty="0"/>
              <a:t> = 2, K</a:t>
            </a:r>
            <a:r>
              <a:rPr lang="ru-RU" sz="3600" baseline="-25000" dirty="0"/>
              <a:t>2</a:t>
            </a:r>
            <a:r>
              <a:rPr lang="ru-RU" sz="3600" dirty="0"/>
              <a:t> = 3,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dirty="0"/>
              <a:t> =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1</a:t>
            </a:r>
            <a:r>
              <a:rPr lang="ru-RU" sz="3600" dirty="0"/>
              <a:t> +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2</a:t>
            </a:r>
            <a:r>
              <a:rPr lang="ru-RU" sz="3600" dirty="0"/>
              <a:t> при n &gt; 2.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F86850-2EB9-4B52-AE1A-DCFD12A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71" y="3995476"/>
            <a:ext cx="6706263" cy="24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9467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длину ее самой длинной строго возрастающей подпоследовательности.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311998" y="1969415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4DE0B2-DA7D-475E-86DE-41DC1712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79" y="1803850"/>
            <a:ext cx="3788330" cy="8030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CE72D-C400-42B1-B5DA-70E9348E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76" y="2633456"/>
            <a:ext cx="3788328" cy="771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7534E-3625-48AB-8CA8-D15D59775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75" y="3452849"/>
            <a:ext cx="3788329" cy="7752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3F577-D5EE-4A3C-A368-DAA7FAE91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74" y="4298792"/>
            <a:ext cx="3788329" cy="7752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E919C4-9DF6-4C7D-9E91-30E188ED1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009" y="5121776"/>
            <a:ext cx="3788328" cy="806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07DC09-4B9B-4A73-BFC7-37AFAB63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09" y="5983931"/>
            <a:ext cx="3805861" cy="8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4381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</a:t>
            </a:r>
            <a:r>
              <a:rPr lang="ru-RU" sz="2400" b="1" dirty="0">
                <a:solidFill>
                  <a:srgbClr val="00B050"/>
                </a:solidFill>
              </a:rPr>
              <a:t>одну из </a:t>
            </a:r>
            <a:r>
              <a:rPr lang="ru-RU" sz="2400" dirty="0"/>
              <a:t>ее самых длинных строго возрастающих </a:t>
            </a:r>
            <a:r>
              <a:rPr lang="ru-RU" sz="2400" dirty="0" err="1"/>
              <a:t>подпоследовательностей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738718" y="3429000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C35BC9-818E-428D-84FA-2DB7B03D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33" y="887376"/>
            <a:ext cx="2896841" cy="58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0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459EAA-DA75-4EEF-B2AB-540DCFD5EFBA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58E3DA-F49C-49D6-B16A-4B93B7016B04}"/>
              </a:ext>
            </a:extLst>
          </p:cNvPr>
          <p:cNvSpPr/>
          <p:nvPr/>
        </p:nvSpPr>
        <p:spPr>
          <a:xfrm>
            <a:off x="510779" y="1099342"/>
            <a:ext cx="11408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Дано прямоугольное поле размером </a:t>
            </a:r>
            <a:r>
              <a:rPr lang="ru-RU" sz="2000" b="1" dirty="0"/>
              <a:t>n</a:t>
            </a:r>
            <a:r>
              <a:rPr lang="ru-RU" sz="2000" dirty="0"/>
              <a:t>*</a:t>
            </a:r>
            <a:r>
              <a:rPr lang="ru-RU" sz="2000" b="1" dirty="0"/>
              <a:t>m</a:t>
            </a:r>
            <a:r>
              <a:rPr lang="ru-RU" sz="2000" dirty="0"/>
              <a:t> клеток.  Можно совершать шаги длиной в одну клетку вправо или вниз. В каждой клетке записано некоторое натуральное число.  Необходимо попасть из верхней левой клетки в правую нижнюю.  Вес маршрута вычисляется как сумма чисел со всех посещенных клеток. </a:t>
            </a:r>
          </a:p>
          <a:p>
            <a:r>
              <a:rPr lang="ru-RU" sz="2000" dirty="0"/>
              <a:t>Необходимо найти маршрут с минимальным весом.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756CA-9D69-4A5E-8B82-3B01E5FE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3101349"/>
            <a:ext cx="4619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DB98D-D4F3-40F2-840F-8825B710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95" y="1343563"/>
            <a:ext cx="3723778" cy="21937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34760-8CAB-45E0-B7B7-08E31892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562"/>
            <a:ext cx="3773927" cy="21937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A94FA-2238-4031-8226-27D05B1A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45" y="4062908"/>
            <a:ext cx="3662228" cy="21937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D24BB-851B-4599-AC20-0D73654C7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5673"/>
            <a:ext cx="3662228" cy="22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67614E-A24B-497D-BE74-B584BFA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4" y="1087822"/>
            <a:ext cx="4057732" cy="2430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B92C23-DF27-453D-B722-68A51D82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25" y="1087822"/>
            <a:ext cx="4132057" cy="24306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B05BFE-51FD-4F24-AC94-1F853915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44" y="3716240"/>
            <a:ext cx="4057732" cy="2398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704CA8-C5BE-4D12-B006-84948FCF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25" y="3687415"/>
            <a:ext cx="4132057" cy="24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A275C-A07E-4E97-898F-3CE03897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52" y="1620673"/>
            <a:ext cx="11077299" cy="43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980D8-ADCA-4AFB-9DED-5CDD5F7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19" y="1785482"/>
            <a:ext cx="6737221" cy="39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EAD655-17FA-44A5-AFC2-819F4E5C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2" y="1211854"/>
            <a:ext cx="4258910" cy="2517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67BD0-CB47-442E-80D7-C7239C93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9" y="1211854"/>
            <a:ext cx="4315855" cy="2517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99C9B-11AE-47E9-8140-D44DDBDB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51" y="3919786"/>
            <a:ext cx="4258909" cy="2484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0A4FC5-5C1C-4693-82A9-7893FABD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89" y="3919786"/>
            <a:ext cx="4196279" cy="2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0EE7F-A9DB-4A1F-A9C7-C9781112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9769"/>
            <a:ext cx="5199384" cy="30584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D7739-5D0E-4AA1-AD94-12BF99AA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0" y="1899769"/>
            <a:ext cx="5231138" cy="30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6E91AE-EC54-4001-8298-162C13C9CF29}"/>
              </a:ext>
            </a:extLst>
          </p:cNvPr>
          <p:cNvSpPr/>
          <p:nvPr/>
        </p:nvSpPr>
        <p:spPr>
          <a:xfrm>
            <a:off x="550537" y="1199997"/>
            <a:ext cx="11264348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04800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– способ решения сложных задач путём разбиения их на более простые подзадачи.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77E0CC-2CD6-4667-9698-B6C45643C320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24CDDA-20A7-4951-94DF-5ED806A00F5B}"/>
              </a:ext>
            </a:extLst>
          </p:cNvPr>
          <p:cNvSpPr/>
          <p:nvPr/>
        </p:nvSpPr>
        <p:spPr>
          <a:xfrm>
            <a:off x="550536" y="2219245"/>
            <a:ext cx="1120149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25805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Этот способ применим к задачам с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оптимальной структурой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выглядящим как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набор перекрывающихся подзадач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сложность которой меньше исходной.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74FA00-2821-47A4-BA30-EC4F125F5173}"/>
              </a:ext>
            </a:extLst>
          </p:cNvPr>
          <p:cNvSpPr/>
          <p:nvPr/>
        </p:nvSpPr>
        <p:spPr>
          <a:xfrm>
            <a:off x="550535" y="3203747"/>
            <a:ext cx="1132076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15315" algn="just">
              <a:lnSpc>
                <a:spcPts val="2160"/>
              </a:lnSpc>
              <a:spcBef>
                <a:spcPts val="212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Оптимальная подструктура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в динамическом программировании означает, что оптимальное решение подзадач меньшего размера может быть использовано для решения исходной 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B05251-764E-467F-91EE-93AF560767AB}"/>
              </a:ext>
            </a:extLst>
          </p:cNvPr>
          <p:cNvSpPr/>
          <p:nvPr/>
        </p:nvSpPr>
        <p:spPr>
          <a:xfrm>
            <a:off x="550535" y="4090336"/>
            <a:ext cx="1116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Идея проста</a:t>
            </a:r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разбить сложную задачу на меньшие подзадачи, решить их и сконструировать ответ из этих подзадач для сложной задачи. Часто эти подзадачи дублируются.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806681-5F54-4C39-A279-7282CEDD31A7}"/>
              </a:ext>
            </a:extLst>
          </p:cNvPr>
          <p:cNvSpPr/>
          <p:nvPr/>
        </p:nvSpPr>
        <p:spPr>
          <a:xfrm>
            <a:off x="550535" y="5328470"/>
            <a:ext cx="10795976" cy="927626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767715" algn="just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— это когда у нас есть задача, которую непонятно как решать, и мы разбиваем ее на меньшие задачи, которые тоже непонятно как решать. (с) </a:t>
            </a:r>
            <a:r>
              <a:rPr lang="ru-RU" i="1" spc="1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А.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ru-RU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Кумок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00D77-7024-4262-82C1-8A55B44C96F2}"/>
              </a:ext>
            </a:extLst>
          </p:cNvPr>
          <p:cNvSpPr/>
          <p:nvPr/>
        </p:nvSpPr>
        <p:spPr>
          <a:xfrm>
            <a:off x="519485" y="1114681"/>
            <a:ext cx="111530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Задача поиска последовательности, которая является подпоследовательностью нескольких последовательностей.</a:t>
            </a:r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подпоследовательность != подстрока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C2388B-5131-453D-8F98-40A63E9F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21" y="3441306"/>
            <a:ext cx="3267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6BCC-9836-418A-8B67-C750A41C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3" y="1071935"/>
            <a:ext cx="2650085" cy="2431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5D26F3-F81A-480D-A239-87E5F583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58" y="1079729"/>
            <a:ext cx="2650085" cy="2431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7683B4-8DAE-4313-A059-47CAC175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04" y="1135547"/>
            <a:ext cx="2665673" cy="24474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D0250-14FA-4AF5-82C1-35CFACC2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3" y="3770054"/>
            <a:ext cx="2665673" cy="24630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767DC-3B58-47C7-8C5C-7AE93FB1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63" y="3816819"/>
            <a:ext cx="2634496" cy="24162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2E09E5-8EAE-434C-BACE-7C445BD21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81" y="3824613"/>
            <a:ext cx="2634496" cy="24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7E2D4A-21E9-4B10-B3BC-D9BE2356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9" y="1210296"/>
            <a:ext cx="2685595" cy="2465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9F66A1-55E6-47A3-B61B-FDC0CDC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34" y="1228108"/>
            <a:ext cx="2654185" cy="24500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4B1EB-94E1-4387-BCFB-70D5AAA5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9" y="3975959"/>
            <a:ext cx="2669890" cy="24657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A683E1-F19E-4DB8-8F5E-9BB1EBDA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31" y="1204113"/>
            <a:ext cx="2669890" cy="245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A97EBD-20BF-4B04-A73F-EE26F5C04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31" y="3975959"/>
            <a:ext cx="2685595" cy="24500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2DD2CA-C33B-4202-B9BE-433FB9F5B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034" y="3975959"/>
            <a:ext cx="2685595" cy="2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FB4B8-C9F3-4A92-87F7-8AD8B20E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38" y="1476888"/>
            <a:ext cx="4968324" cy="45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0B08D-2D21-4859-B02D-0052680D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29" y="1468761"/>
            <a:ext cx="5367596" cy="49729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9D54BA-AEC7-4A68-97B9-7AB709DADE53}"/>
              </a:ext>
            </a:extLst>
          </p:cNvPr>
          <p:cNvSpPr/>
          <p:nvPr/>
        </p:nvSpPr>
        <p:spPr>
          <a:xfrm>
            <a:off x="9462406" y="1468761"/>
            <a:ext cx="24725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FF0000"/>
                </a:solidFill>
              </a:rPr>
              <a:t>xjxuu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uxxju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xju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4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329FE4-304A-4433-9DAD-C06DDF8E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1" b="2702"/>
          <a:stretch/>
        </p:blipFill>
        <p:spPr>
          <a:xfrm>
            <a:off x="72715" y="336263"/>
            <a:ext cx="12046569" cy="522092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4F6A11-6253-46FC-AD0B-21A99A7A0DBA}"/>
              </a:ext>
            </a:extLst>
          </p:cNvPr>
          <p:cNvSpPr/>
          <p:nvPr/>
        </p:nvSpPr>
        <p:spPr>
          <a:xfrm>
            <a:off x="1005122" y="5792856"/>
            <a:ext cx="9925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rgbClr val="FF0000"/>
                </a:solidFill>
              </a:rPr>
              <a:t>Какая сложность у возрастающей подпоследовательности?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725103-5635-4060-BD7E-AA92B08A3512}"/>
              </a:ext>
            </a:extLst>
          </p:cNvPr>
          <p:cNvSpPr/>
          <p:nvPr/>
        </p:nvSpPr>
        <p:spPr>
          <a:xfrm>
            <a:off x="10794588" y="5792856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О(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endParaRPr lang="ru-R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6CEBBC-98AA-442B-A08C-08E7F6D4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96" y="1539936"/>
            <a:ext cx="9455636" cy="2444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EEA41-98FC-439E-9F0F-B24C17B8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164135"/>
            <a:ext cx="9912859" cy="9017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8192F-ACB6-4A6E-9C89-9E16F0A1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40" y="4319157"/>
            <a:ext cx="9931910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BD5BAB6-D0B7-4581-BA52-B1E4313A2243}"/>
              </a:ext>
            </a:extLst>
          </p:cNvPr>
          <p:cNvGrpSpPr/>
          <p:nvPr/>
        </p:nvGrpSpPr>
        <p:grpSpPr>
          <a:xfrm>
            <a:off x="538242" y="442452"/>
            <a:ext cx="10619969" cy="5866908"/>
            <a:chOff x="786015" y="991092"/>
            <a:chExt cx="10619969" cy="586690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925C7BAE-7C2B-4CC1-ABBE-C648DDF23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51"/>
            <a:stretch/>
          </p:blipFill>
          <p:spPr>
            <a:xfrm>
              <a:off x="786015" y="991092"/>
              <a:ext cx="10619969" cy="5866908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C2AD076-F64F-46E0-A8F5-B9316EC4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455" y="3761329"/>
              <a:ext cx="592820" cy="59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2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D182BF-9A48-404A-AE06-57B263D88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9"/>
          <a:stretch/>
        </p:blipFill>
        <p:spPr>
          <a:xfrm>
            <a:off x="836850" y="348061"/>
            <a:ext cx="10518299" cy="59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EF6E5B-CFBF-4892-A065-5FD48B48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5"/>
          <a:stretch/>
        </p:blipFill>
        <p:spPr>
          <a:xfrm>
            <a:off x="899899" y="365759"/>
            <a:ext cx="10510190" cy="5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DD2FCA-1B52-4D5C-A275-46EDAC3E691C}"/>
              </a:ext>
            </a:extLst>
          </p:cNvPr>
          <p:cNvSpPr/>
          <p:nvPr/>
        </p:nvSpPr>
        <p:spPr>
          <a:xfrm>
            <a:off x="678511" y="973815"/>
            <a:ext cx="10986053" cy="346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Чтобы успешно решить задачу динамикой нужно: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1) Состояние динамики: параметр(ы), однозначно задающие подзадачу.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2) Значения начальных состояний.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3) Переходы между состояниями: формула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4)Порядок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Положение ответа на задачу: иногда это сумма или, например, максимум из значений нескольких состояний.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3E227-F9C7-4764-9239-6E610327DB85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E02A8F-992C-4938-99C1-4636331A0EAD}"/>
              </a:ext>
            </a:extLst>
          </p:cNvPr>
          <p:cNvSpPr/>
          <p:nvPr/>
        </p:nvSpPr>
        <p:spPr>
          <a:xfrm>
            <a:off x="678510" y="4743927"/>
            <a:ext cx="11208689" cy="149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Мемоизация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(запоминание, от англ. </a:t>
            </a: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memoization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(англ.) в программировании)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ts val="215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сохранение результатов выполнения функций для предотвращения повторных вычислений. Это один из способов оптимизации, применяемый для увеличения скорости выполнения компьютерных программ. Перед вызовом функции проверяется, вызывалась </a:t>
            </a:r>
            <a:r>
              <a:rPr lang="ru-RU" spc="5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ли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функция ранее: если не вызывалась, функция вызывается и результат её выполнения сохраняется; если вызывалась, используется сохранённый результат.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4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7EBAA-89F4-4798-959D-1F97A847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773082" y="418854"/>
            <a:ext cx="10492451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F5FC34-6829-4F49-9449-409A5A221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/>
          <a:stretch/>
        </p:blipFill>
        <p:spPr>
          <a:xfrm>
            <a:off x="895658" y="386407"/>
            <a:ext cx="10483273" cy="60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85DB6D-D975-47FE-9144-9A0DCDC3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3"/>
          <a:stretch/>
        </p:blipFill>
        <p:spPr>
          <a:xfrm>
            <a:off x="913659" y="398206"/>
            <a:ext cx="10529863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7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A4F7FB-D10E-4E1A-8412-B393D4A14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896039" y="365759"/>
            <a:ext cx="10517909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97570D-5CAD-4509-8C64-30485D8E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152231"/>
            <a:ext cx="11525842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43372E7-EDD0-4750-9F46-1F775A4EA193}"/>
              </a:ext>
            </a:extLst>
          </p:cNvPr>
          <p:cNvGrpSpPr/>
          <p:nvPr/>
        </p:nvGrpSpPr>
        <p:grpSpPr>
          <a:xfrm>
            <a:off x="314028" y="149056"/>
            <a:ext cx="11563944" cy="6559887"/>
            <a:chOff x="314028" y="149056"/>
            <a:chExt cx="11563944" cy="655988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FA29164-A8F2-45E1-8FA0-1556B23A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28" y="149056"/>
              <a:ext cx="11563944" cy="6559887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7D0F5BD-316B-437D-99FF-B5D071F9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081" y="2189832"/>
              <a:ext cx="660023" cy="64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3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9FAA51-1305-425C-94FB-47FCB364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2328985"/>
            <a:ext cx="11608397" cy="19876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2E7437-2C05-4154-9777-ED9C6CC3424E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8B9883-727D-416E-92F9-2939AD30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/>
          <a:stretch/>
        </p:blipFill>
        <p:spPr>
          <a:xfrm>
            <a:off x="2376151" y="1682765"/>
            <a:ext cx="4365937" cy="4633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8CE9F-5521-42DC-8097-E2BC3B376795}"/>
              </a:ext>
            </a:extLst>
          </p:cNvPr>
          <p:cNvSpPr txBox="1"/>
          <p:nvPr/>
        </p:nvSpPr>
        <p:spPr>
          <a:xfrm>
            <a:off x="6439437" y="131343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</a:t>
            </a:r>
            <a:r>
              <a:rPr lang="ru-RU" dirty="0"/>
              <a:t>ступенек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4122-46FE-4576-8604-5C8FD19A4909}"/>
              </a:ext>
            </a:extLst>
          </p:cNvPr>
          <p:cNvSpPr txBox="1"/>
          <p:nvPr/>
        </p:nvSpPr>
        <p:spPr>
          <a:xfrm>
            <a:off x="314709" y="153194"/>
            <a:ext cx="1156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Задача. Лягушка может прыгать по ступенькам вверх на следующую или через одну ступеньку. Сколько существует вариантов пути для </a:t>
            </a:r>
            <a:r>
              <a:rPr lang="en-US" sz="2400" dirty="0"/>
              <a:t>N </a:t>
            </a:r>
            <a:r>
              <a:rPr lang="ru-RU" sz="2400" dirty="0"/>
              <a:t>ступенек?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D7FB7-36BE-400B-BC5C-D857D270B539}"/>
              </a:ext>
            </a:extLst>
          </p:cNvPr>
          <p:cNvSpPr txBox="1"/>
          <p:nvPr/>
        </p:nvSpPr>
        <p:spPr>
          <a:xfrm>
            <a:off x="7512677" y="207524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ступенька – 1 вариант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CD7C2-80AC-445F-980A-AA1F0DCD1E5D}"/>
              </a:ext>
            </a:extLst>
          </p:cNvPr>
          <p:cNvSpPr txBox="1"/>
          <p:nvPr/>
        </p:nvSpPr>
        <p:spPr>
          <a:xfrm>
            <a:off x="7512677" y="246772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ступеньки – 2 варианта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92BFF-41A1-4805-9C4D-9CF438855909}"/>
              </a:ext>
            </a:extLst>
          </p:cNvPr>
          <p:cNvSpPr txBox="1"/>
          <p:nvPr/>
        </p:nvSpPr>
        <p:spPr>
          <a:xfrm>
            <a:off x="7512677" y="286020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ступеньки – 3 варианта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F6D22-B45F-45DC-951B-C2CA6F8DB71C}"/>
              </a:ext>
            </a:extLst>
          </p:cNvPr>
          <p:cNvSpPr txBox="1"/>
          <p:nvPr/>
        </p:nvSpPr>
        <p:spPr>
          <a:xfrm>
            <a:off x="7512677" y="3229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ступеньки – 5 варианта</a:t>
            </a:r>
          </a:p>
        </p:txBody>
      </p:sp>
      <p:pic>
        <p:nvPicPr>
          <p:cNvPr id="1026" name="Picture 2" descr="Лягушка мультяшная картинки - 82 фото - картинки и рисунки: скачать  бесплатно">
            <a:extLst>
              <a:ext uri="{FF2B5EF4-FFF2-40B4-BE49-F238E27FC236}">
                <a16:creationId xmlns:a16="http://schemas.microsoft.com/office/drawing/2014/main" id="{A10F478A-9A69-4E3E-9D33-C46A89C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72" y="4847136"/>
            <a:ext cx="1451780" cy="1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ED4CF-704F-4BEA-9AC7-271F014250AE}"/>
              </a:ext>
            </a:extLst>
          </p:cNvPr>
          <p:cNvSpPr txBox="1"/>
          <p:nvPr/>
        </p:nvSpPr>
        <p:spPr>
          <a:xfrm>
            <a:off x="7625826" y="363813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B3FE-E8D0-4FB4-A3C2-63015797EE18}"/>
              </a:ext>
            </a:extLst>
          </p:cNvPr>
          <p:cNvSpPr txBox="1"/>
          <p:nvPr/>
        </p:nvSpPr>
        <p:spPr>
          <a:xfrm>
            <a:off x="7188809" y="4029524"/>
            <a:ext cx="45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на следующую, через одну и через 2 ступеньки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0774D-5D10-4BA0-816B-FED5038C83FB}"/>
              </a:ext>
            </a:extLst>
          </p:cNvPr>
          <p:cNvSpPr txBox="1"/>
          <p:nvPr/>
        </p:nvSpPr>
        <p:spPr>
          <a:xfrm>
            <a:off x="7625825" y="4695167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F(N-3)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A9237-2044-4EAF-B008-A35FB89B104F}"/>
              </a:ext>
            </a:extLst>
          </p:cNvPr>
          <p:cNvSpPr txBox="1"/>
          <p:nvPr/>
        </p:nvSpPr>
        <p:spPr>
          <a:xfrm>
            <a:off x="7188809" y="5101386"/>
            <a:ext cx="45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ru-RU" dirty="0"/>
              <a:t>ступенек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BDF4B-B4BF-4CB3-A1CB-7718472D82F8}"/>
              </a:ext>
            </a:extLst>
          </p:cNvPr>
          <p:cNvSpPr txBox="1"/>
          <p:nvPr/>
        </p:nvSpPr>
        <p:spPr>
          <a:xfrm>
            <a:off x="7669053" y="5504477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</a:t>
            </a:r>
            <a:r>
              <a:rPr lang="ru-RU" b="1" dirty="0">
                <a:solidFill>
                  <a:srgbClr val="FF0000"/>
                </a:solidFill>
              </a:rPr>
              <a:t>… +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(N-(K-1)) </a:t>
            </a:r>
            <a:r>
              <a:rPr lang="en-US" b="1" dirty="0">
                <a:solidFill>
                  <a:srgbClr val="FF0000"/>
                </a:solidFill>
              </a:rPr>
              <a:t>+ F(N-K)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B55CB7-9E9D-43A6-A093-22A8007D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120656"/>
            <a:ext cx="11551244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2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487836-AC31-43B1-8932-216EF3B2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68" y="2644734"/>
            <a:ext cx="7074264" cy="15685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0F55D-A3F2-437F-B0EE-66896F06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AD5222-B977-445E-81D8-CE4AC4FC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06" y="1203286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438369-0862-45A4-805A-F52D4083BF70}"/>
              </a:ext>
            </a:extLst>
          </p:cNvPr>
          <p:cNvSpPr/>
          <p:nvPr/>
        </p:nvSpPr>
        <p:spPr>
          <a:xfrm>
            <a:off x="713737" y="1097482"/>
            <a:ext cx="415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программирование == оптимизация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3A05BC-F1B5-41B3-9E7F-E4AC0EADC213}"/>
              </a:ext>
            </a:extLst>
          </p:cNvPr>
          <p:cNvSpPr/>
          <p:nvPr/>
        </p:nvSpPr>
        <p:spPr>
          <a:xfrm>
            <a:off x="713737" y="2072729"/>
            <a:ext cx="92412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• Фибоначчи;</a:t>
            </a:r>
          </a:p>
          <a:p>
            <a:r>
              <a:rPr lang="ru-RU" sz="2800" dirty="0"/>
              <a:t>• две единицы подряд;</a:t>
            </a:r>
          </a:p>
          <a:p>
            <a:r>
              <a:rPr lang="ru-RU" sz="2800" dirty="0"/>
              <a:t>• самая длинная возрастающая подпоследовательность</a:t>
            </a:r>
          </a:p>
          <a:p>
            <a:r>
              <a:rPr lang="ru-RU" sz="2800" dirty="0"/>
              <a:t>• поиск пути в лабиринте;</a:t>
            </a:r>
          </a:p>
          <a:p>
            <a:r>
              <a:rPr lang="ru-RU" sz="2800" dirty="0"/>
              <a:t>• поиск наибольшей общей подпоследовательности;</a:t>
            </a:r>
          </a:p>
          <a:p>
            <a:r>
              <a:rPr lang="ru-RU" sz="2800" dirty="0"/>
              <a:t>• набрать точную сумму из набора чисел (2.5 способа).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ACB5D6-F0B4-427F-8970-853A5884A96B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8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2D41F-37C5-4574-97F2-4549BACB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0" y="904745"/>
            <a:ext cx="11068619" cy="504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E006A-1639-4C3F-90D3-E335B5F0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3DF19-3BFB-4694-8ACE-C131D5CA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59" y="14937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A89827-DDA5-46CD-9EB9-DC309B9F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5" y="64553"/>
            <a:ext cx="10979714" cy="20448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80B23-4867-43EE-B420-62B420C6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5" y="4002976"/>
            <a:ext cx="3130711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BD9F35-41FB-4C97-845D-A6F17FF4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0" y="1123831"/>
            <a:ext cx="1185605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A648125-8EF5-47E2-A511-49B52D071F38}"/>
              </a:ext>
            </a:extLst>
          </p:cNvPr>
          <p:cNvGrpSpPr/>
          <p:nvPr/>
        </p:nvGrpSpPr>
        <p:grpSpPr>
          <a:xfrm>
            <a:off x="66365" y="1330217"/>
            <a:ext cx="12059270" cy="4197566"/>
            <a:chOff x="66365" y="1330217"/>
            <a:chExt cx="12059270" cy="4197566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9AF70E8-FE93-48D7-9B10-3263D2F6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5" y="1330217"/>
              <a:ext cx="12059270" cy="419756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F5C1EB8-9716-4423-AD92-7212D019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608" y="2450305"/>
              <a:ext cx="2883048" cy="64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44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7323A-27DC-4EB5-9F55-A69A157ECAD2}"/>
              </a:ext>
            </a:extLst>
          </p:cNvPr>
          <p:cNvGrpSpPr/>
          <p:nvPr/>
        </p:nvGrpSpPr>
        <p:grpSpPr>
          <a:xfrm>
            <a:off x="129868" y="491974"/>
            <a:ext cx="11932263" cy="5874052"/>
            <a:chOff x="129868" y="491974"/>
            <a:chExt cx="11932263" cy="587405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0204B19-3EE3-4A2E-9457-61C55D9B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68" y="491974"/>
              <a:ext cx="11932263" cy="5874052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9D16773-4FE1-440E-A4CB-D40F3925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340"/>
            <a:stretch/>
          </p:blipFill>
          <p:spPr>
            <a:xfrm>
              <a:off x="9669351" y="2677693"/>
              <a:ext cx="711237" cy="690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91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4AAC1-5E35-4C21-AAB1-C64905C2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41" y="0"/>
            <a:ext cx="983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C064D6-FEB9-4DDF-A6E8-90AADDD2787F}"/>
              </a:ext>
            </a:extLst>
          </p:cNvPr>
          <p:cNvGrpSpPr/>
          <p:nvPr/>
        </p:nvGrpSpPr>
        <p:grpSpPr>
          <a:xfrm>
            <a:off x="453735" y="319806"/>
            <a:ext cx="11284530" cy="5073911"/>
            <a:chOff x="453735" y="319806"/>
            <a:chExt cx="11284530" cy="5073911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006E721-5FC2-4610-866F-460F78FA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735" y="319806"/>
              <a:ext cx="11284530" cy="5073911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3D310AC-98EA-45B2-BDB8-F51847ADDE19}"/>
                </a:ext>
              </a:extLst>
            </p:cNvPr>
            <p:cNvSpPr/>
            <p:nvPr/>
          </p:nvSpPr>
          <p:spPr>
            <a:xfrm>
              <a:off x="6442095" y="3622204"/>
              <a:ext cx="584037" cy="536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7FB07-577E-425A-906E-C7AC5C2A3782}"/>
              </a:ext>
            </a:extLst>
          </p:cNvPr>
          <p:cNvSpPr txBox="1"/>
          <p:nvPr/>
        </p:nvSpPr>
        <p:spPr>
          <a:xfrm>
            <a:off x="790513" y="5793166"/>
            <a:ext cx="6112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Чему равно время работы алгоритма?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B887D-BEF0-4332-A1E0-E17B5062B6B6}"/>
              </a:ext>
            </a:extLst>
          </p:cNvPr>
          <p:cNvSpPr txBox="1"/>
          <p:nvPr/>
        </p:nvSpPr>
        <p:spPr>
          <a:xfrm>
            <a:off x="6983852" y="57931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 (</a:t>
            </a:r>
            <a:r>
              <a:rPr lang="en-US" sz="2800" dirty="0"/>
              <a:t>nm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6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B72DFF-77FE-4B16-B882-FD6AC697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04" y="0"/>
            <a:ext cx="650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443369-B34C-414B-A260-EBB99202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57" y="0"/>
            <a:ext cx="632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3C0FA0A-302E-4799-934D-6D33AFD80C5D}"/>
              </a:ext>
            </a:extLst>
          </p:cNvPr>
          <p:cNvGrpSpPr/>
          <p:nvPr/>
        </p:nvGrpSpPr>
        <p:grpSpPr>
          <a:xfrm>
            <a:off x="2879103" y="0"/>
            <a:ext cx="6433793" cy="6858000"/>
            <a:chOff x="2879103" y="0"/>
            <a:chExt cx="643379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1D3589D-F345-4350-A9E9-F21E5E2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103" y="0"/>
              <a:ext cx="643379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926641E-1156-4156-B606-54F099F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663" y="430587"/>
              <a:ext cx="232582" cy="25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4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06602-79B9-4B12-81D9-B8A54F92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4" y="1047750"/>
            <a:ext cx="11077155" cy="4923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3B7842-7A2C-4FF3-827C-D942D64EA06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9F9B4-4CEF-4EC9-9D83-644A4747A2C3}"/>
              </a:ext>
            </a:extLst>
          </p:cNvPr>
          <p:cNvSpPr/>
          <p:nvPr/>
        </p:nvSpPr>
        <p:spPr>
          <a:xfrm>
            <a:off x="550537" y="19876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• рекурсия;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23111-77FD-4D55-B44A-B02BEDDAE86C}"/>
              </a:ext>
            </a:extLst>
          </p:cNvPr>
          <p:cNvSpPr/>
          <p:nvPr/>
        </p:nvSpPr>
        <p:spPr>
          <a:xfrm>
            <a:off x="550537" y="2619840"/>
            <a:ext cx="5016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массив (полная </a:t>
            </a:r>
            <a:r>
              <a:rPr lang="ru-RU" sz="2800" dirty="0" err="1"/>
              <a:t>мемоизация</a:t>
            </a:r>
            <a:r>
              <a:rPr lang="ru-RU" sz="2800" dirty="0"/>
              <a:t>);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833320-8287-4761-9CC0-4C3E33A6F9B3}"/>
              </a:ext>
            </a:extLst>
          </p:cNvPr>
          <p:cNvSpPr/>
          <p:nvPr/>
        </p:nvSpPr>
        <p:spPr>
          <a:xfrm>
            <a:off x="550537" y="3252059"/>
            <a:ext cx="6927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три переменные (частичная </a:t>
            </a:r>
            <a:r>
              <a:rPr lang="ru-RU" sz="2800" dirty="0" err="1"/>
              <a:t>мемоизация</a:t>
            </a:r>
            <a:r>
              <a:rPr lang="ru-RU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19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21F717-8238-404E-913B-0ACA247B8644}"/>
              </a:ext>
            </a:extLst>
          </p:cNvPr>
          <p:cNvGrpSpPr/>
          <p:nvPr/>
        </p:nvGrpSpPr>
        <p:grpSpPr>
          <a:xfrm>
            <a:off x="2918204" y="0"/>
            <a:ext cx="6311735" cy="6858000"/>
            <a:chOff x="2918204" y="0"/>
            <a:chExt cx="63117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8543052-663E-45AB-AD0B-89F759BB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8204" y="0"/>
              <a:ext cx="6311735" cy="6858000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34D932B-CC44-4685-AB7D-530B5A9D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917" y="1165324"/>
              <a:ext cx="538165" cy="5503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5B540B-F3B2-42C4-8103-8C9F71D18DDF}"/>
              </a:ext>
            </a:extLst>
          </p:cNvPr>
          <p:cNvSpPr txBox="1"/>
          <p:nvPr/>
        </p:nvSpPr>
        <p:spPr>
          <a:xfrm>
            <a:off x="9944100" y="1473200"/>
            <a:ext cx="81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D</a:t>
            </a:r>
          </a:p>
          <a:p>
            <a:r>
              <a:rPr lang="en-US" sz="4000" dirty="0"/>
              <a:t>ED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462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C210E1-CBAB-4D08-9D70-14B223D36EDE}"/>
              </a:ext>
            </a:extLst>
          </p:cNvPr>
          <p:cNvGrpSpPr/>
          <p:nvPr/>
        </p:nvGrpSpPr>
        <p:grpSpPr>
          <a:xfrm>
            <a:off x="2975521" y="0"/>
            <a:ext cx="6240957" cy="6858000"/>
            <a:chOff x="2975521" y="0"/>
            <a:chExt cx="624095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5A7F26D-5812-4B3E-9113-B8825853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521" y="0"/>
              <a:ext cx="624095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5CBD881-A471-4D27-B22D-49B88337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706011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5D718B-7D08-4A8E-9911-E9F1E079BB1A}"/>
              </a:ext>
            </a:extLst>
          </p:cNvPr>
          <p:cNvGrpSpPr/>
          <p:nvPr/>
        </p:nvGrpSpPr>
        <p:grpSpPr>
          <a:xfrm>
            <a:off x="2958703" y="0"/>
            <a:ext cx="6274594" cy="6858000"/>
            <a:chOff x="2958703" y="0"/>
            <a:chExt cx="627459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8E84FF34-B228-4DED-9CE3-3BDC4006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703" y="0"/>
              <a:ext cx="627459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17285BB-A243-47A6-A1FC-25D6E446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663678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79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35D7B9-D40C-40E3-AB4B-1703AFDD0E5C}"/>
              </a:ext>
            </a:extLst>
          </p:cNvPr>
          <p:cNvGrpSpPr/>
          <p:nvPr/>
        </p:nvGrpSpPr>
        <p:grpSpPr>
          <a:xfrm>
            <a:off x="1334542" y="0"/>
            <a:ext cx="9522916" cy="6858000"/>
            <a:chOff x="1334542" y="0"/>
            <a:chExt cx="9522916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A658BBF-B6CA-4A8B-B3EC-A69A6A88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542" y="0"/>
              <a:ext cx="9522916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57FC3A-F495-436D-AC02-1D9BA7AA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051" y="6356338"/>
              <a:ext cx="790599" cy="38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3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9435887-A8B4-45C1-A099-80F882A982E9}"/>
              </a:ext>
            </a:extLst>
          </p:cNvPr>
          <p:cNvGrpSpPr/>
          <p:nvPr/>
        </p:nvGrpSpPr>
        <p:grpSpPr>
          <a:xfrm>
            <a:off x="1728687" y="0"/>
            <a:ext cx="8734625" cy="6858000"/>
            <a:chOff x="1728687" y="0"/>
            <a:chExt cx="873462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FA83711-E245-489D-9839-98947E3F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687" y="0"/>
              <a:ext cx="873462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7B87F8B-8571-45B3-AC1B-A7DEFE01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542" y="2974966"/>
              <a:ext cx="292115" cy="34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79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429548-4F07-44BE-8954-A82D028182C0}"/>
              </a:ext>
            </a:extLst>
          </p:cNvPr>
          <p:cNvGrpSpPr/>
          <p:nvPr/>
        </p:nvGrpSpPr>
        <p:grpSpPr>
          <a:xfrm>
            <a:off x="1821256" y="0"/>
            <a:ext cx="8549487" cy="6858000"/>
            <a:chOff x="1821256" y="0"/>
            <a:chExt cx="85494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C3CDD25-CA1B-47AB-B911-4FA126E08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256" y="0"/>
              <a:ext cx="85494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D5E0BA8-52CD-46D4-A473-E0DA4668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6489"/>
            <a:stretch/>
          </p:blipFill>
          <p:spPr>
            <a:xfrm>
              <a:off x="5846206" y="4563885"/>
              <a:ext cx="208605" cy="46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581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9F2A4-F355-4DB6-A2D8-8A44DB62C791}"/>
              </a:ext>
            </a:extLst>
          </p:cNvPr>
          <p:cNvGrpSpPr/>
          <p:nvPr/>
        </p:nvGrpSpPr>
        <p:grpSpPr>
          <a:xfrm>
            <a:off x="1765384" y="0"/>
            <a:ext cx="8661231" cy="6858000"/>
            <a:chOff x="1765384" y="0"/>
            <a:chExt cx="866123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B5245DC-8F44-46EF-A905-F226CB2C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84" y="0"/>
              <a:ext cx="866123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1434556-27A2-4CEB-AB18-E6AC18FA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316" y="4149713"/>
              <a:ext cx="193684" cy="457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411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508681-1243-4A7A-8FD5-45E9DDC4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66" y="0"/>
            <a:ext cx="1039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8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7DDAAE-9023-4816-98E2-057D7428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18874"/>
            <a:ext cx="11030517" cy="68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3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95477B-C776-4921-84F9-B9E6ADE191D3}"/>
              </a:ext>
            </a:extLst>
          </p:cNvPr>
          <p:cNvGrpSpPr/>
          <p:nvPr/>
        </p:nvGrpSpPr>
        <p:grpSpPr>
          <a:xfrm>
            <a:off x="847455" y="320515"/>
            <a:ext cx="10497089" cy="6216970"/>
            <a:chOff x="847455" y="320515"/>
            <a:chExt cx="10497089" cy="621697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5994F48-1155-4C27-B557-CDFD7FDF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55" y="320515"/>
              <a:ext cx="10497089" cy="6216970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1528EDD-5207-4D84-9F4B-59F15DFC3728}"/>
                </a:ext>
              </a:extLst>
            </p:cNvPr>
            <p:cNvSpPr/>
            <p:nvPr/>
          </p:nvSpPr>
          <p:spPr>
            <a:xfrm>
              <a:off x="10622604" y="4876800"/>
              <a:ext cx="667966" cy="6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1202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694B33-ADAD-4265-B046-5687773A6F5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45C5AC-BBB1-430F-B43D-E674AA7F20FB}"/>
              </a:ext>
            </a:extLst>
          </p:cNvPr>
          <p:cNvSpPr/>
          <p:nvPr/>
        </p:nvSpPr>
        <p:spPr>
          <a:xfrm>
            <a:off x="5383470" y="83587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РЕКУРСИЯ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629950-07F2-4F0A-9C3C-9087FD771F7B}"/>
              </a:ext>
            </a:extLst>
          </p:cNvPr>
          <p:cNvSpPr/>
          <p:nvPr/>
        </p:nvSpPr>
        <p:spPr>
          <a:xfrm>
            <a:off x="557422" y="308251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F(</a:t>
            </a:r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n)</a:t>
            </a:r>
          </a:p>
          <a:p>
            <a:r>
              <a:rPr lang="ru-RU" sz="2400" dirty="0"/>
              <a:t>{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0) </a:t>
            </a:r>
            <a:r>
              <a:rPr lang="ru-RU" sz="2400" dirty="0" err="1"/>
              <a:t>return</a:t>
            </a:r>
            <a:r>
              <a:rPr lang="ru-RU" sz="2400" dirty="0"/>
              <a:t> 0;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1) </a:t>
            </a:r>
            <a:r>
              <a:rPr lang="ru-RU" sz="2400" dirty="0" err="1"/>
              <a:t>return</a:t>
            </a:r>
            <a:r>
              <a:rPr lang="ru-RU" sz="2400" dirty="0"/>
              <a:t> 1;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return</a:t>
            </a:r>
            <a:r>
              <a:rPr lang="ru-RU" sz="2400" dirty="0"/>
              <a:t> F(n - 1) + F(n - 2);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21F3E-8F54-4B07-9AEF-90092E76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2" y="1709057"/>
            <a:ext cx="11077155" cy="4923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5E88D-E129-4C07-9703-6A444F166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4" r="15536"/>
          <a:stretch/>
        </p:blipFill>
        <p:spPr>
          <a:xfrm>
            <a:off x="5973535" y="2961124"/>
            <a:ext cx="5445016" cy="281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36F1-953A-4D84-B12C-886715A26FE9}"/>
              </a:ext>
            </a:extLst>
          </p:cNvPr>
          <p:cNvSpPr txBox="1"/>
          <p:nvPr/>
        </p:nvSpPr>
        <p:spPr>
          <a:xfrm>
            <a:off x="8405739" y="262193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C303B-58CE-4949-8225-79E2D261FF0B}"/>
              </a:ext>
            </a:extLst>
          </p:cNvPr>
          <p:cNvSpPr txBox="1"/>
          <p:nvPr/>
        </p:nvSpPr>
        <p:spPr>
          <a:xfrm>
            <a:off x="7080403" y="316622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F(N-1)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715CE-D230-4373-94C7-F86DE925E651}"/>
              </a:ext>
            </a:extLst>
          </p:cNvPr>
          <p:cNvSpPr txBox="1"/>
          <p:nvPr/>
        </p:nvSpPr>
        <p:spPr>
          <a:xfrm>
            <a:off x="9959674" y="32399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F(N-2)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8D507-9890-4063-AE61-7C4ED0B1A70E}"/>
              </a:ext>
            </a:extLst>
          </p:cNvPr>
          <p:cNvSpPr txBox="1"/>
          <p:nvPr/>
        </p:nvSpPr>
        <p:spPr>
          <a:xfrm>
            <a:off x="6015053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B1A7F-BD87-4C60-817C-198009F05FD0}"/>
              </a:ext>
            </a:extLst>
          </p:cNvPr>
          <p:cNvSpPr txBox="1"/>
          <p:nvPr/>
        </p:nvSpPr>
        <p:spPr>
          <a:xfrm>
            <a:off x="7464482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A0B44-88D9-421E-97BE-84746C9E5092}"/>
              </a:ext>
            </a:extLst>
          </p:cNvPr>
          <p:cNvSpPr txBox="1"/>
          <p:nvPr/>
        </p:nvSpPr>
        <p:spPr>
          <a:xfrm>
            <a:off x="8829010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06E51-D29B-4719-8C51-D569CC42B7FA}"/>
              </a:ext>
            </a:extLst>
          </p:cNvPr>
          <p:cNvSpPr txBox="1"/>
          <p:nvPr/>
        </p:nvSpPr>
        <p:spPr>
          <a:xfrm>
            <a:off x="10193538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B61B-090D-41A8-8485-E68871B26B85}"/>
              </a:ext>
            </a:extLst>
          </p:cNvPr>
          <p:cNvSpPr txBox="1"/>
          <p:nvPr/>
        </p:nvSpPr>
        <p:spPr>
          <a:xfrm>
            <a:off x="6739767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EB40F-7A9B-4862-93F9-5790EB834BDC}"/>
              </a:ext>
            </a:extLst>
          </p:cNvPr>
          <p:cNvSpPr txBox="1"/>
          <p:nvPr/>
        </p:nvSpPr>
        <p:spPr>
          <a:xfrm>
            <a:off x="8147495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10EA1-3E12-49B6-8365-3EC8B161CB39}"/>
              </a:ext>
            </a:extLst>
          </p:cNvPr>
          <p:cNvSpPr txBox="1"/>
          <p:nvPr/>
        </p:nvSpPr>
        <p:spPr>
          <a:xfrm>
            <a:off x="9553724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F325F-F703-47F8-84D5-D008EEE8023C}"/>
              </a:ext>
            </a:extLst>
          </p:cNvPr>
          <p:cNvSpPr txBox="1"/>
          <p:nvPr/>
        </p:nvSpPr>
        <p:spPr>
          <a:xfrm>
            <a:off x="10907697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2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7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НИСХОДЯЩЕЕ ДП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BB26D-3008-46D1-B683-4FADFD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17" y="2673615"/>
            <a:ext cx="6867525" cy="36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9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ВОСХОДЯЩЕЕ ДП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62E9BB-230A-418A-9875-4B0DA28C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03" y="2441299"/>
            <a:ext cx="7267782" cy="39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3A6202-69C0-4179-92D4-3A71CFAE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92" y="1275396"/>
            <a:ext cx="2803208" cy="52775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A8B7F-1AB2-43F2-96F8-13ED57C1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9" y="169883"/>
            <a:ext cx="6389162" cy="4999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0998C-BC0E-4441-8B00-A618E255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16" y="669798"/>
            <a:ext cx="305436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Words>868</Words>
  <Application>Microsoft Office PowerPoint</Application>
  <PresentationFormat>Широкоэкранный</PresentationFormat>
  <Paragraphs>109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ФИТ</cp:lastModifiedBy>
  <cp:revision>106</cp:revision>
  <dcterms:created xsi:type="dcterms:W3CDTF">2021-07-10T19:33:53Z</dcterms:created>
  <dcterms:modified xsi:type="dcterms:W3CDTF">2025-10-24T13:23:27Z</dcterms:modified>
</cp:coreProperties>
</file>